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6.xml"/><Relationship Id="rId33" Type="http://schemas.openxmlformats.org/officeDocument/2006/relationships/font" Target="fonts/Merriweather-boldItalic.fntdata"/><Relationship Id="rId10" Type="http://schemas.openxmlformats.org/officeDocument/2006/relationships/slide" Target="slides/slide5.xml"/><Relationship Id="rId32"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4bc0d280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4bc0d280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4bc0d280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f4bc0d280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f4bc0d280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f4bc0d280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f4bc0d280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f4bc0d280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4bc0d280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4bc0d280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4bc0d280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4bc0d280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4bc0d28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4bc0d28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4bc0d280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f4bc0d280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4bc0d280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4bc0d280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520db25f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f520db25f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4bc0d28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4bc0d28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Precarious working: arrangements may involve, but are not necessarily limited to: short-term contracts; fixed-term contracts; part-time contracts; the requirement to move and be mobile; and long probation periods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f520db25f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f520db25f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f4bc0d280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f4bc0d280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Our knowledge of the experiences and effects of precarious working arrangements on individuals and their impacts on academic work cultures is currently limited.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Addressing gaps in knowledge about precarity as it touches down in the discipline of Geography is vital if we are to better understand the effects of precarious working on the discipline, and if we are to work towards better working conditions for those experiencing precarity in academia.</a:t>
            </a:r>
            <a:endParaRPr/>
          </a:p>
          <a:p>
            <a:pPr indent="0" lvl="0" marL="0" rtl="0" algn="l">
              <a:spcBef>
                <a:spcPts val="0"/>
              </a:spcBef>
              <a:spcAft>
                <a:spcPts val="0"/>
              </a:spcAft>
              <a:buNone/>
            </a:pPr>
            <a:r>
              <a:t/>
            </a:r>
            <a:endParaRPr/>
          </a:p>
          <a:p>
            <a:pPr indent="0" lvl="0" marL="0" rtl="0" algn="just">
              <a:lnSpc>
                <a:spcPct val="115000"/>
              </a:lnSpc>
              <a:spcBef>
                <a:spcPts val="1100"/>
              </a:spcBef>
              <a:spcAft>
                <a:spcPts val="0"/>
              </a:spcAft>
              <a:buNone/>
            </a:pPr>
            <a:r>
              <a:rPr lang="en-GB" sz="1050">
                <a:solidFill>
                  <a:srgbClr val="B5B5B5"/>
                </a:solidFill>
                <a:highlight>
                  <a:srgbClr val="E9E5E6"/>
                </a:highlight>
                <a:latin typeface="Roboto"/>
                <a:ea typeface="Roboto"/>
                <a:cs typeface="Roboto"/>
                <a:sym typeface="Roboto"/>
              </a:rPr>
              <a:t>States of Precarity is a research project that will explore the varied effects of precarity in UK academic Geography. Working in collaboration with the</a:t>
            </a:r>
            <a:r>
              <a:rPr i="1" lang="en-GB" sz="1050">
                <a:solidFill>
                  <a:srgbClr val="B5B5B5"/>
                </a:solidFill>
                <a:highlight>
                  <a:srgbClr val="E9E5E6"/>
                </a:highlight>
                <a:latin typeface="Roboto"/>
                <a:ea typeface="Roboto"/>
                <a:cs typeface="Roboto"/>
                <a:sym typeface="Roboto"/>
              </a:rPr>
              <a:t> Royal Geographical Society</a:t>
            </a:r>
            <a:r>
              <a:rPr lang="en-GB" sz="1050">
                <a:solidFill>
                  <a:srgbClr val="B5B5B5"/>
                </a:solidFill>
                <a:highlight>
                  <a:srgbClr val="E9E5E6"/>
                </a:highlight>
                <a:latin typeface="Roboto"/>
                <a:ea typeface="Roboto"/>
                <a:cs typeface="Roboto"/>
                <a:sym typeface="Roboto"/>
              </a:rPr>
              <a:t> (with the Institute for British Geographers), the project seeks to better understand the immediate and long term effects of precarity on staff, research postgraduates, and those who have chosen to leave academia; to provide a snapshot of the far-reaching implications of workplace precarity on the discipline; and to inform the development of best practice guidelines for UK Geography Departments. </a:t>
            </a:r>
            <a:endParaRPr sz="1050">
              <a:solidFill>
                <a:srgbClr val="B5B5B5"/>
              </a:solidFill>
              <a:highlight>
                <a:srgbClr val="E9E5E6"/>
              </a:highlight>
              <a:latin typeface="Roboto"/>
              <a:ea typeface="Roboto"/>
              <a:cs typeface="Roboto"/>
              <a:sym typeface="Roboto"/>
            </a:endParaRPr>
          </a:p>
          <a:p>
            <a:pPr indent="0" lvl="0" marL="0" rtl="0" algn="l">
              <a:spcBef>
                <a:spcPts val="1100"/>
              </a:spcBef>
              <a:spcAft>
                <a:spcPts val="0"/>
              </a:spcAft>
              <a:buNone/>
            </a:pPr>
            <a:r>
              <a:rPr lang="en-GB">
                <a:solidFill>
                  <a:schemeClr val="dk1"/>
                </a:solidFill>
              </a:rPr>
              <a:t>States of Precarity is a research project that will explore the varied effects of precarity in UK academic Geography. Working in collaboration with the Royal Geographical Society (with the Institute for British Geographers), the project seeks to better understand the immediate and long term effects of precarity on staff, research postgraduates, and those who have chosen to leave academia; to provide a snapshot of the far-reaching implications of workplace precarity on the discipline; and to inform the development of best practice guidelines for UK Geography Departments.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Project activities include: seeking to engage geography departments across the UK through a survey and focus groups to understand the immediate and lasting effects of precarity on academic geographers, as well as to inform the development of best-practice guidelines for geography departments.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Causes and consequences: </a:t>
            </a:r>
            <a:r>
              <a:rPr lang="en-GB" sz="1400">
                <a:solidFill>
                  <a:srgbClr val="666666"/>
                </a:solidFill>
                <a:latin typeface="Roboto"/>
                <a:ea typeface="Roboto"/>
                <a:cs typeface="Roboto"/>
                <a:sym typeface="Roboto"/>
              </a:rPr>
              <a:t>including immediate and long-term effects, diverse experiences (e.g. intersectional identities), experiences across career stages</a:t>
            </a:r>
            <a:endParaRPr sz="1400">
              <a:solidFill>
                <a:srgbClr val="666666"/>
              </a:solidFill>
              <a:latin typeface="Roboto"/>
              <a:ea typeface="Roboto"/>
              <a:cs typeface="Roboto"/>
              <a:sym typeface="Roboto"/>
            </a:endParaRPr>
          </a:p>
          <a:p>
            <a:pPr indent="-317500" lvl="1" marL="914400" rtl="0" algn="l">
              <a:lnSpc>
                <a:spcPct val="115000"/>
              </a:lnSpc>
              <a:spcBef>
                <a:spcPts val="0"/>
              </a:spcBef>
              <a:spcAft>
                <a:spcPts val="0"/>
              </a:spcAft>
              <a:buClr>
                <a:srgbClr val="666666"/>
              </a:buClr>
              <a:buSzPts val="1400"/>
              <a:buFont typeface="Roboto"/>
              <a:buChar char="○"/>
            </a:pPr>
            <a:r>
              <a:rPr lang="en-GB" sz="1400">
                <a:solidFill>
                  <a:srgbClr val="666666"/>
                </a:solidFill>
                <a:latin typeface="Roboto"/>
                <a:ea typeface="Roboto"/>
                <a:cs typeface="Roboto"/>
                <a:sym typeface="Roboto"/>
              </a:rPr>
              <a:t>Geographical dimensions of precarity, as it touches down in the discipline</a:t>
            </a:r>
            <a:endParaRPr sz="1400">
              <a:solidFill>
                <a:srgbClr val="666666"/>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4bc0d28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4bc0d28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f520db25f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f520db25f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f520db25f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f520db25f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520db25f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f520db25f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520db25f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520db25f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520db25f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520db25f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statesofprecarity.co.uk/"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statesofprecarity.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4000"/>
              <a:t>States of Precarity</a:t>
            </a:r>
            <a:endParaRPr sz="4000"/>
          </a:p>
        </p:txBody>
      </p:sp>
      <p:sp>
        <p:nvSpPr>
          <p:cNvPr id="65" name="Google Shape;65;p13"/>
          <p:cNvSpPr txBox="1"/>
          <p:nvPr>
            <p:ph idx="1" type="subTitle"/>
          </p:nvPr>
        </p:nvSpPr>
        <p:spPr>
          <a:xfrm>
            <a:off x="311700" y="124151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t>A roundtable discussion </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Key themes: Thinking with and the beyond the precarious ‘body’ </a:t>
            </a:r>
            <a:endParaRPr/>
          </a:p>
        </p:txBody>
      </p:sp>
      <p:sp>
        <p:nvSpPr>
          <p:cNvPr id="141" name="Google Shape;141;p2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SzPts val="1400"/>
              <a:buChar char="●"/>
            </a:pPr>
            <a:r>
              <a:rPr i="1" lang="en-GB" sz="1400"/>
              <a:t>‘Precarity is a deeply embodied experience that follows you everywhere’ (Survey participant 2023) </a:t>
            </a:r>
            <a:endParaRPr i="1" sz="1400"/>
          </a:p>
          <a:p>
            <a:pPr indent="-317500" lvl="0" marL="457200" rtl="0" algn="l">
              <a:lnSpc>
                <a:spcPct val="100000"/>
              </a:lnSpc>
              <a:spcBef>
                <a:spcPts val="0"/>
              </a:spcBef>
              <a:spcAft>
                <a:spcPts val="0"/>
              </a:spcAft>
              <a:buSzPts val="1400"/>
              <a:buChar char="●"/>
            </a:pPr>
            <a:r>
              <a:rPr lang="en-GB" sz="1400"/>
              <a:t>A</a:t>
            </a:r>
            <a:r>
              <a:rPr lang="en-GB" sz="1400"/>
              <a:t>cademics </a:t>
            </a:r>
            <a:r>
              <a:rPr lang="en-GB" sz="1400"/>
              <a:t>commonly cast as ‘disembodied’ (Manzi et al. 2019)</a:t>
            </a:r>
            <a:endParaRPr sz="1400"/>
          </a:p>
          <a:p>
            <a:pPr indent="-317500" lvl="0" marL="457200" rtl="0" algn="l">
              <a:lnSpc>
                <a:spcPct val="100000"/>
              </a:lnSpc>
              <a:spcBef>
                <a:spcPts val="0"/>
              </a:spcBef>
              <a:spcAft>
                <a:spcPts val="0"/>
              </a:spcAft>
              <a:buSzPts val="1400"/>
              <a:buChar char="●"/>
            </a:pPr>
            <a:r>
              <a:rPr lang="en-GB" sz="1400"/>
              <a:t>Fleshless figures and ‘cultures of metrics’ overlook the ‘embodied nature of that which they count’ (Hawkins 2019)</a:t>
            </a:r>
            <a:endParaRPr sz="1400"/>
          </a:p>
          <a:p>
            <a:pPr indent="-317500" lvl="0" marL="457200" rtl="0" algn="l">
              <a:lnSpc>
                <a:spcPct val="100000"/>
              </a:lnSpc>
              <a:spcBef>
                <a:spcPts val="0"/>
              </a:spcBef>
              <a:spcAft>
                <a:spcPts val="0"/>
              </a:spcAft>
              <a:buSzPts val="1400"/>
              <a:buChar char="●"/>
            </a:pPr>
            <a:r>
              <a:rPr lang="en-GB" sz="1400"/>
              <a:t>E</a:t>
            </a:r>
            <a:r>
              <a:rPr lang="en-GB" sz="1400"/>
              <a:t>mbodied experiences and responses to were precarity rife - fear, anxiety, stress, sense of jeopardy, hyper-vigilance</a:t>
            </a:r>
            <a:endParaRPr sz="1400"/>
          </a:p>
          <a:p>
            <a:pPr indent="-311150" lvl="0" marL="457200" rtl="0" algn="just">
              <a:lnSpc>
                <a:spcPct val="100000"/>
              </a:lnSpc>
              <a:spcBef>
                <a:spcPts val="0"/>
              </a:spcBef>
              <a:spcAft>
                <a:spcPts val="0"/>
              </a:spcAft>
              <a:buClr>
                <a:srgbClr val="000000"/>
              </a:buClr>
              <a:buSzPts val="1300"/>
              <a:buFont typeface="Helvetica Neue"/>
              <a:buChar char="●"/>
            </a:pPr>
            <a:r>
              <a:rPr lang="en-GB" sz="1400"/>
              <a:t>The neoliberal university is not only ‘written on the body’ (Mountz 2015) but cuts right through the nature of precarious working conditions</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1200"/>
              </a:spcBef>
              <a:spcAft>
                <a:spcPts val="1200"/>
              </a:spcAft>
              <a:buNone/>
            </a:pPr>
            <a:r>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themes: Accounting for the complex temporalities and lasting effects of precarity </a:t>
            </a:r>
            <a:endParaRPr/>
          </a:p>
        </p:txBody>
      </p:sp>
      <p:sp>
        <p:nvSpPr>
          <p:cNvPr id="147" name="Google Shape;147;p23"/>
          <p:cNvSpPr txBox="1"/>
          <p:nvPr>
            <p:ph idx="1" type="body"/>
          </p:nvPr>
        </p:nvSpPr>
        <p:spPr>
          <a:xfrm>
            <a:off x="4427825" y="500925"/>
            <a:ext cx="4383300" cy="4098600"/>
          </a:xfrm>
          <a:prstGeom prst="rect">
            <a:avLst/>
          </a:prstGeom>
        </p:spPr>
        <p:txBody>
          <a:bodyPr anchorCtr="0" anchor="t" bIns="91425" lIns="91425" spcFirstLastPara="1" rIns="91425" wrap="square" tIns="91425">
            <a:normAutofit/>
          </a:bodyPr>
          <a:lstStyle/>
          <a:p>
            <a:pPr indent="-323850" lvl="0" marL="457200" rtl="0" algn="l">
              <a:lnSpc>
                <a:spcPct val="100000"/>
              </a:lnSpc>
              <a:spcBef>
                <a:spcPts val="0"/>
              </a:spcBef>
              <a:spcAft>
                <a:spcPts val="0"/>
              </a:spcAft>
              <a:buSzPts val="1500"/>
              <a:buChar char="●"/>
            </a:pPr>
            <a:r>
              <a:rPr i="1" lang="en-GB" sz="1500"/>
              <a:t>‘All I want is a stable job that will allow me to settle down and start planning my future’ (Survey Participant 2023)</a:t>
            </a:r>
            <a:endParaRPr i="1" sz="1500"/>
          </a:p>
          <a:p>
            <a:pPr indent="-323850" lvl="0" marL="457200" rtl="0" algn="l">
              <a:lnSpc>
                <a:spcPct val="100000"/>
              </a:lnSpc>
              <a:spcBef>
                <a:spcPts val="0"/>
              </a:spcBef>
              <a:spcAft>
                <a:spcPts val="0"/>
              </a:spcAft>
              <a:buSzPts val="1500"/>
              <a:buChar char="●"/>
            </a:pPr>
            <a:r>
              <a:rPr lang="en-GB" sz="1500"/>
              <a:t>Precarity is inherently temporal (Hughes 2021; Harris and Nowicki 2018)</a:t>
            </a:r>
            <a:endParaRPr sz="1500"/>
          </a:p>
          <a:p>
            <a:pPr indent="-323850" lvl="0" marL="457200" rtl="0" algn="l">
              <a:lnSpc>
                <a:spcPct val="100000"/>
              </a:lnSpc>
              <a:spcBef>
                <a:spcPts val="0"/>
              </a:spcBef>
              <a:spcAft>
                <a:spcPts val="0"/>
              </a:spcAft>
              <a:buSzPts val="1500"/>
              <a:buChar char="●"/>
            </a:pPr>
            <a:r>
              <a:rPr lang="en-GB" sz="1500"/>
              <a:t>Necessitates and imposes short-terminism and concerns about the future</a:t>
            </a:r>
            <a:endParaRPr sz="1500"/>
          </a:p>
          <a:p>
            <a:pPr indent="-323850" lvl="0" marL="457200" rtl="0" algn="just">
              <a:lnSpc>
                <a:spcPct val="100000"/>
              </a:lnSpc>
              <a:spcBef>
                <a:spcPts val="0"/>
              </a:spcBef>
              <a:spcAft>
                <a:spcPts val="0"/>
              </a:spcAft>
              <a:buSzPts val="1500"/>
              <a:buChar char="●"/>
            </a:pPr>
            <a:r>
              <a:rPr lang="en-GB" sz="1500"/>
              <a:t>Pace of work and ‘fitting the model’ of the idealised academic</a:t>
            </a:r>
            <a:endParaRPr sz="1500"/>
          </a:p>
          <a:p>
            <a:pPr indent="-323850" lvl="0" marL="457200" rtl="0" algn="just">
              <a:lnSpc>
                <a:spcPct val="100000"/>
              </a:lnSpc>
              <a:spcBef>
                <a:spcPts val="0"/>
              </a:spcBef>
              <a:spcAft>
                <a:spcPts val="0"/>
              </a:spcAft>
              <a:buSzPts val="1500"/>
              <a:buChar char="●"/>
            </a:pPr>
            <a:r>
              <a:rPr lang="en-GB" sz="1500"/>
              <a:t>Implications of ‘accelerated timelines’ (Mountz et al. 2015) on </a:t>
            </a:r>
            <a:r>
              <a:rPr lang="en-GB" sz="1500"/>
              <a:t>personal</a:t>
            </a:r>
            <a:r>
              <a:rPr lang="en-GB" sz="1500"/>
              <a:t> lives (e.g. family </a:t>
            </a:r>
            <a:r>
              <a:rPr lang="en-GB" sz="1500"/>
              <a:t>planning</a:t>
            </a:r>
            <a:r>
              <a:rPr lang="en-GB" sz="1500"/>
              <a:t>) - lives ‘constantly on hold’</a:t>
            </a:r>
            <a:endParaRPr sz="1500"/>
          </a:p>
          <a:p>
            <a:pPr indent="0" lvl="0" marL="0" rtl="0" algn="just">
              <a:lnSpc>
                <a:spcPct val="150000"/>
              </a:lnSpc>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Key themes: Taking seriously place and the materialities of precarity </a:t>
            </a:r>
            <a:endParaRPr/>
          </a:p>
        </p:txBody>
      </p:sp>
      <p:sp>
        <p:nvSpPr>
          <p:cNvPr id="153" name="Google Shape;153;p2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i="1" lang="en-GB"/>
              <a:t>‘Feeling uprooted or not being able to put down roots in any one place‘ (Survey respondent 2023)</a:t>
            </a:r>
            <a:endParaRPr i="1"/>
          </a:p>
          <a:p>
            <a:pPr indent="-311150" lvl="0" marL="457200" rtl="0" algn="l">
              <a:spcBef>
                <a:spcPts val="0"/>
              </a:spcBef>
              <a:spcAft>
                <a:spcPts val="0"/>
              </a:spcAft>
              <a:buSzPts val="1300"/>
              <a:buChar char="●"/>
            </a:pPr>
            <a:r>
              <a:rPr lang="en-GB"/>
              <a:t>Challenges of forming a sense of place in context of expectations of </a:t>
            </a:r>
            <a:r>
              <a:rPr lang="en-GB"/>
              <a:t>institutional mobility, research grant generated teaching buy-outs</a:t>
            </a:r>
            <a:endParaRPr/>
          </a:p>
          <a:p>
            <a:pPr indent="-311150" lvl="0" marL="457200" rtl="0" algn="l">
              <a:spcBef>
                <a:spcPts val="0"/>
              </a:spcBef>
              <a:spcAft>
                <a:spcPts val="0"/>
              </a:spcAft>
              <a:buSzPts val="1300"/>
              <a:buChar char="●"/>
            </a:pPr>
            <a:r>
              <a:rPr lang="en-GB"/>
              <a:t>Academia ‘projected as abstract, universal place’ (Manzi et al. 2019)</a:t>
            </a:r>
            <a:endParaRPr/>
          </a:p>
          <a:p>
            <a:pPr indent="-311150" lvl="0" marL="457200" rtl="0" algn="l">
              <a:spcBef>
                <a:spcPts val="0"/>
              </a:spcBef>
              <a:spcAft>
                <a:spcPts val="0"/>
              </a:spcAft>
              <a:buSzPts val="1300"/>
              <a:buChar char="●"/>
            </a:pPr>
            <a:r>
              <a:rPr lang="en-GB"/>
              <a:t>Lived realities of feelings of placelessness and rootlessness  </a:t>
            </a:r>
            <a:endParaRPr/>
          </a:p>
          <a:p>
            <a:pPr indent="-311150" lvl="0" marL="457200" rtl="0" algn="l">
              <a:spcBef>
                <a:spcPts val="0"/>
              </a:spcBef>
              <a:spcAft>
                <a:spcPts val="0"/>
              </a:spcAft>
              <a:buSzPts val="1300"/>
              <a:buChar char="●"/>
            </a:pPr>
            <a:r>
              <a:rPr lang="en-GB"/>
              <a:t>Materialities of uprooted everyday life (e.g. housing precarity, gardens)</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Key themes: Interrogating departmental cultures </a:t>
            </a:r>
            <a:endParaRPr/>
          </a:p>
        </p:txBody>
      </p:sp>
      <p:sp>
        <p:nvSpPr>
          <p:cNvPr id="159" name="Google Shape;159;p2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i="1" lang="en-GB"/>
              <a:t>‘I feel part of a conveyor belt of people’ (Survey respondent 2023)</a:t>
            </a:r>
            <a:endParaRPr i="1"/>
          </a:p>
          <a:p>
            <a:pPr indent="-311150" lvl="0" marL="457200" rtl="0" algn="l">
              <a:spcBef>
                <a:spcPts val="0"/>
              </a:spcBef>
              <a:spcAft>
                <a:spcPts val="0"/>
              </a:spcAft>
              <a:buSzPts val="1300"/>
              <a:buChar char="●"/>
            </a:pPr>
            <a:r>
              <a:rPr lang="en-GB"/>
              <a:t>Importance of reflecting on ‘academic cultures, alongside structural factors’ (Dyer at al. 2016)</a:t>
            </a:r>
            <a:endParaRPr/>
          </a:p>
          <a:p>
            <a:pPr indent="-311150" lvl="0" marL="457200" rtl="0" algn="l">
              <a:spcBef>
                <a:spcPts val="0"/>
              </a:spcBef>
              <a:spcAft>
                <a:spcPts val="0"/>
              </a:spcAft>
              <a:buSzPts val="1300"/>
              <a:buChar char="●"/>
            </a:pPr>
            <a:r>
              <a:rPr lang="en-GB"/>
              <a:t>Acknowledging precarity</a:t>
            </a:r>
            <a:endParaRPr/>
          </a:p>
          <a:p>
            <a:pPr indent="-311150" lvl="0" marL="457200" rtl="0" algn="l">
              <a:spcBef>
                <a:spcPts val="0"/>
              </a:spcBef>
              <a:spcAft>
                <a:spcPts val="0"/>
              </a:spcAft>
              <a:buSzPts val="1300"/>
              <a:buChar char="●"/>
            </a:pPr>
            <a:r>
              <a:rPr lang="en-GB"/>
              <a:t>(facilitating) talking about fixed-term contracts with colleagues </a:t>
            </a:r>
            <a:endParaRPr/>
          </a:p>
          <a:p>
            <a:pPr indent="-311150" lvl="0" marL="457200" rtl="0" algn="l">
              <a:spcBef>
                <a:spcPts val="0"/>
              </a:spcBef>
              <a:spcAft>
                <a:spcPts val="0"/>
              </a:spcAft>
              <a:buSzPts val="1300"/>
              <a:buChar char="●"/>
            </a:pPr>
            <a:r>
              <a:rPr lang="en-GB"/>
              <a:t>Spatialised hierarchies (e.g. names on doors, pigeonholes at the bottom) </a:t>
            </a:r>
            <a:endParaRPr/>
          </a:p>
          <a:p>
            <a:pPr indent="-311150" lvl="0" marL="457200" rtl="0" algn="l">
              <a:spcBef>
                <a:spcPts val="0"/>
              </a:spcBef>
              <a:spcAft>
                <a:spcPts val="0"/>
              </a:spcAft>
              <a:buSzPts val="1300"/>
              <a:buChar char="●"/>
            </a:pPr>
            <a:r>
              <a:rPr lang="en-GB"/>
              <a:t>Reflecting on where comfort and discomfort around precarity can be located and is produced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Discussants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Olivia Mason</a:t>
            </a:r>
            <a:endParaRPr/>
          </a:p>
          <a:p>
            <a:pPr indent="0" lvl="0" marL="0" rtl="0" algn="l">
              <a:spcBef>
                <a:spcPts val="0"/>
              </a:spcBef>
              <a:spcAft>
                <a:spcPts val="0"/>
              </a:spcAft>
              <a:buNone/>
            </a:pPr>
            <a:r>
              <a:rPr lang="en-GB"/>
              <a:t>Sage Brice</a:t>
            </a:r>
            <a:endParaRPr/>
          </a:p>
          <a:p>
            <a:pPr indent="0" lvl="0" marL="0" rtl="0" algn="l">
              <a:spcBef>
                <a:spcPts val="0"/>
              </a:spcBef>
              <a:spcAft>
                <a:spcPts val="0"/>
              </a:spcAft>
              <a:buNone/>
            </a:pPr>
            <a:r>
              <a:rPr lang="en-GB"/>
              <a:t>Aditi Das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Discussion</a:t>
            </a:r>
            <a:endParaRPr b="1"/>
          </a:p>
          <a:p>
            <a:pPr indent="0" lvl="0" marL="0" rtl="0" algn="l">
              <a:spcBef>
                <a:spcPts val="0"/>
              </a:spcBef>
              <a:spcAft>
                <a:spcPts val="0"/>
              </a:spcAft>
              <a:buNone/>
            </a:pPr>
            <a:r>
              <a:t/>
            </a:r>
            <a:endParaRPr b="1"/>
          </a:p>
          <a:p>
            <a:pPr indent="-434340" lvl="0" marL="457200" rtl="0" algn="l">
              <a:spcBef>
                <a:spcPts val="0"/>
              </a:spcBef>
              <a:spcAft>
                <a:spcPts val="0"/>
              </a:spcAft>
              <a:buSzPct val="100000"/>
              <a:buChar char="●"/>
            </a:pPr>
            <a:r>
              <a:rPr lang="en-GB"/>
              <a:t>Questions for discussants</a:t>
            </a:r>
            <a:endParaRPr/>
          </a:p>
          <a:p>
            <a:pPr indent="-434340" lvl="0" marL="457200" rtl="0" algn="l">
              <a:spcBef>
                <a:spcPts val="0"/>
              </a:spcBef>
              <a:spcAft>
                <a:spcPts val="0"/>
              </a:spcAft>
              <a:buSzPct val="100000"/>
              <a:buChar char="●"/>
            </a:pPr>
            <a:r>
              <a:rPr lang="en-GB"/>
              <a:t>Guided questions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539725"/>
            <a:ext cx="8520600" cy="12825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434340" lvl="0" marL="457200" rtl="0" algn="l">
              <a:spcBef>
                <a:spcPts val="0"/>
              </a:spcBef>
              <a:spcAft>
                <a:spcPts val="0"/>
              </a:spcAft>
              <a:buSzPct val="100000"/>
              <a:buAutoNum type="arabicPeriod"/>
            </a:pPr>
            <a:r>
              <a:rPr b="1" lang="en-GB"/>
              <a:t>What next? </a:t>
            </a:r>
            <a:endParaRPr b="1"/>
          </a:p>
          <a:p>
            <a:pPr indent="0" lvl="0" marL="0" rtl="0" algn="l">
              <a:spcBef>
                <a:spcPts val="0"/>
              </a:spcBef>
              <a:spcAft>
                <a:spcPts val="0"/>
              </a:spcAft>
              <a:buNone/>
            </a:pPr>
            <a:r>
              <a:t/>
            </a:r>
            <a:endParaRPr/>
          </a:p>
          <a:p>
            <a:pPr indent="-354330" lvl="0" marL="457200" rtl="0" algn="l">
              <a:spcBef>
                <a:spcPts val="0"/>
              </a:spcBef>
              <a:spcAft>
                <a:spcPts val="0"/>
              </a:spcAft>
              <a:buSzPct val="100000"/>
              <a:buChar char="●"/>
            </a:pPr>
            <a:r>
              <a:rPr lang="en-GB" sz="2200"/>
              <a:t>How might we respond to experiences shared in the survey?</a:t>
            </a:r>
            <a:endParaRPr sz="2200"/>
          </a:p>
          <a:p>
            <a:pPr indent="-354330" lvl="0" marL="457200" rtl="0" algn="l">
              <a:spcBef>
                <a:spcPts val="0"/>
              </a:spcBef>
              <a:spcAft>
                <a:spcPts val="0"/>
              </a:spcAft>
              <a:buSzPct val="100000"/>
              <a:buChar char="●"/>
            </a:pPr>
            <a:r>
              <a:rPr lang="en-GB" sz="2200"/>
              <a:t>Who do we want to bring to the table?</a:t>
            </a:r>
            <a:endParaRPr sz="2200"/>
          </a:p>
          <a:p>
            <a:pPr indent="-354330" lvl="0" marL="457200" rtl="0" algn="l">
              <a:spcBef>
                <a:spcPts val="0"/>
              </a:spcBef>
              <a:spcAft>
                <a:spcPts val="0"/>
              </a:spcAft>
              <a:buSzPct val="100000"/>
              <a:buChar char="●"/>
            </a:pPr>
            <a:r>
              <a:rPr lang="en-GB" sz="2200"/>
              <a:t>How/ where might we work to embed changes?</a:t>
            </a:r>
            <a:endParaRPr sz="2200"/>
          </a:p>
          <a:p>
            <a:pPr indent="-354330" lvl="0" marL="457200" rtl="0" algn="l">
              <a:spcBef>
                <a:spcPts val="0"/>
              </a:spcBef>
              <a:spcAft>
                <a:spcPts val="0"/>
              </a:spcAft>
              <a:buSzPct val="100000"/>
              <a:buChar char="●"/>
            </a:pPr>
            <a:r>
              <a:rPr lang="en-GB" sz="2200"/>
              <a:t>Best practice - sourcing, sharing, imagining?</a:t>
            </a:r>
            <a:endParaRPr sz="2200"/>
          </a:p>
          <a:p>
            <a:pPr indent="-354330" lvl="0" marL="457200" rtl="0" algn="l">
              <a:spcBef>
                <a:spcPts val="0"/>
              </a:spcBef>
              <a:spcAft>
                <a:spcPts val="0"/>
              </a:spcAft>
              <a:buSzPct val="100000"/>
              <a:buChar char="●"/>
            </a:pPr>
            <a:r>
              <a:rPr lang="en-GB" sz="2200"/>
              <a:t>Disseminating project findings?</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b="1"/>
          </a:p>
          <a:p>
            <a:pPr indent="0" lvl="0" marL="0" rtl="0" algn="l">
              <a:spcBef>
                <a:spcPts val="0"/>
              </a:spcBef>
              <a:spcAft>
                <a:spcPts val="0"/>
              </a:spcAft>
              <a:buNone/>
            </a:pPr>
            <a:r>
              <a:rPr b="1" lang="en-GB"/>
              <a:t>2. Temporalities and scales: Evolving contexts and landscapes</a:t>
            </a:r>
            <a:endParaRPr b="1"/>
          </a:p>
          <a:p>
            <a:pPr indent="0" lvl="0" marL="0" rtl="0" algn="l">
              <a:spcBef>
                <a:spcPts val="0"/>
              </a:spcBef>
              <a:spcAft>
                <a:spcPts val="0"/>
              </a:spcAft>
              <a:buNone/>
            </a:pPr>
            <a:r>
              <a:t/>
            </a:r>
            <a:endParaRPr/>
          </a:p>
          <a:p>
            <a:pPr indent="-354330" lvl="0" marL="457200" rtl="0" algn="l">
              <a:spcBef>
                <a:spcPts val="0"/>
              </a:spcBef>
              <a:spcAft>
                <a:spcPts val="0"/>
              </a:spcAft>
              <a:buSzPct val="100000"/>
              <a:buChar char="●"/>
            </a:pPr>
            <a:r>
              <a:rPr lang="en-GB" sz="2200"/>
              <a:t>Financial crisis: Institution-level and sectoral impacts? </a:t>
            </a:r>
            <a:endParaRPr sz="2200"/>
          </a:p>
          <a:p>
            <a:pPr indent="-354330" lvl="0" marL="457200" rtl="0" algn="l">
              <a:spcBef>
                <a:spcPts val="0"/>
              </a:spcBef>
              <a:spcAft>
                <a:spcPts val="0"/>
              </a:spcAft>
              <a:buSzPct val="100000"/>
              <a:buChar char="●"/>
            </a:pPr>
            <a:r>
              <a:rPr lang="en-GB" sz="2200"/>
              <a:t>Precarity across careers?</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90325" y="712750"/>
            <a:ext cx="74823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40"/>
              <a:t>T</a:t>
            </a:r>
            <a:r>
              <a:rPr lang="en-GB" sz="3040"/>
              <a:t>o get in touch with the States of Precarity team, visit: </a:t>
            </a:r>
            <a:r>
              <a:rPr lang="en-GB" sz="3040" u="sng">
                <a:solidFill>
                  <a:schemeClr val="hlink"/>
                </a:solidFill>
                <a:hlinkClick r:id="rId3"/>
              </a:rPr>
              <a:t>https://www.statesofprecarity.co.uk/</a:t>
            </a:r>
            <a:r>
              <a:rPr lang="en-GB" sz="3040"/>
              <a:t> or use the QR code </a:t>
            </a:r>
            <a:endParaRPr sz="3040"/>
          </a:p>
        </p:txBody>
      </p:sp>
      <p:pic>
        <p:nvPicPr>
          <p:cNvPr id="185" name="Google Shape;185;p30"/>
          <p:cNvPicPr preferRelativeResize="0"/>
          <p:nvPr/>
        </p:nvPicPr>
        <p:blipFill>
          <a:blip r:embed="rId4">
            <a:alphaModFix/>
          </a:blip>
          <a:stretch>
            <a:fillRect/>
          </a:stretch>
        </p:blipFill>
        <p:spPr>
          <a:xfrm>
            <a:off x="7033450" y="3097850"/>
            <a:ext cx="1846050" cy="1846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191" name="Google Shape;191;p31"/>
          <p:cNvSpPr txBox="1"/>
          <p:nvPr>
            <p:ph idx="1" type="body"/>
          </p:nvPr>
        </p:nvSpPr>
        <p:spPr>
          <a:xfrm>
            <a:off x="4644675" y="4008650"/>
            <a:ext cx="4166400" cy="10116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en-GB"/>
              <a:t>Quick Takeaways:</a:t>
            </a:r>
            <a:endParaRPr b="1"/>
          </a:p>
          <a:p>
            <a:pPr indent="-274002" lvl="0" marL="457200" rtl="0" algn="l">
              <a:spcBef>
                <a:spcPts val="1200"/>
              </a:spcBef>
              <a:spcAft>
                <a:spcPts val="0"/>
              </a:spcAft>
              <a:buSzPct val="100000"/>
              <a:buChar char="●"/>
            </a:pPr>
            <a:r>
              <a:rPr lang="en-GB"/>
              <a:t>Breakdown of contract types reveals a less even split between respondents in terms of contract types, with fixed term, research only; permanent contract, research and teaching, and PhD being the most popular categories</a:t>
            </a:r>
            <a:endParaRPr/>
          </a:p>
          <a:p>
            <a:pPr indent="-274002" lvl="0" marL="457200" rtl="0" algn="l">
              <a:spcBef>
                <a:spcPts val="0"/>
              </a:spcBef>
              <a:spcAft>
                <a:spcPts val="0"/>
              </a:spcAft>
              <a:buSzPct val="100000"/>
              <a:buChar char="●"/>
            </a:pPr>
            <a:r>
              <a:rPr lang="en-GB"/>
              <a:t>Too few respondents from the permanent contract, research only category to be able to make reliable inferences</a:t>
            </a:r>
            <a:endParaRPr/>
          </a:p>
        </p:txBody>
      </p:sp>
      <p:sp>
        <p:nvSpPr>
          <p:cNvPr id="192" name="Google Shape;192;p31"/>
          <p:cNvSpPr txBox="1"/>
          <p:nvPr>
            <p:ph type="title"/>
          </p:nvPr>
        </p:nvSpPr>
        <p:spPr>
          <a:xfrm>
            <a:off x="311725" y="21741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a:t>Current Contract Type (Detailed)</a:t>
            </a:r>
            <a:endParaRPr i="1"/>
          </a:p>
        </p:txBody>
      </p:sp>
      <p:pic>
        <p:nvPicPr>
          <p:cNvPr id="193" name="Google Shape;193;p31"/>
          <p:cNvPicPr preferRelativeResize="0"/>
          <p:nvPr/>
        </p:nvPicPr>
        <p:blipFill>
          <a:blip r:embed="rId3">
            <a:alphaModFix/>
          </a:blip>
          <a:stretch>
            <a:fillRect/>
          </a:stretch>
        </p:blipFill>
        <p:spPr>
          <a:xfrm>
            <a:off x="4907625" y="172775"/>
            <a:ext cx="3640492" cy="2087775"/>
          </a:xfrm>
          <a:prstGeom prst="rect">
            <a:avLst/>
          </a:prstGeom>
          <a:noFill/>
          <a:ln>
            <a:noFill/>
          </a:ln>
        </p:spPr>
      </p:pic>
      <p:pic>
        <p:nvPicPr>
          <p:cNvPr id="194" name="Google Shape;194;p31"/>
          <p:cNvPicPr preferRelativeResize="0"/>
          <p:nvPr/>
        </p:nvPicPr>
        <p:blipFill>
          <a:blip r:embed="rId4">
            <a:alphaModFix/>
          </a:blip>
          <a:stretch>
            <a:fillRect/>
          </a:stretch>
        </p:blipFill>
        <p:spPr>
          <a:xfrm>
            <a:off x="5361738" y="2322675"/>
            <a:ext cx="2732275" cy="155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Introducing the States of Precarity project</a:t>
            </a:r>
            <a:endParaRPr/>
          </a:p>
        </p:txBody>
      </p:sp>
      <p:sp>
        <p:nvSpPr>
          <p:cNvPr id="71" name="Google Shape;71;p14"/>
          <p:cNvSpPr txBox="1"/>
          <p:nvPr>
            <p:ph idx="1" type="body"/>
          </p:nvPr>
        </p:nvSpPr>
        <p:spPr>
          <a:xfrm>
            <a:off x="4388500" y="366300"/>
            <a:ext cx="4527600" cy="44109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t/>
            </a:r>
            <a:endParaRPr b="1" sz="1400"/>
          </a:p>
          <a:p>
            <a:pPr indent="-317500" lvl="0" marL="457200" rtl="0" algn="l">
              <a:spcBef>
                <a:spcPts val="1200"/>
              </a:spcBef>
              <a:spcAft>
                <a:spcPts val="0"/>
              </a:spcAft>
              <a:buSzPts val="1400"/>
              <a:buChar char="●"/>
            </a:pPr>
            <a:r>
              <a:rPr b="1" lang="en-GB" sz="1400"/>
              <a:t>Precarious working arrangements are increasingly common</a:t>
            </a:r>
            <a:r>
              <a:rPr lang="en-GB" sz="1400"/>
              <a:t> across the sector and discipline of Geography </a:t>
            </a:r>
            <a:endParaRPr sz="1400"/>
          </a:p>
          <a:p>
            <a:pPr indent="-317500" lvl="0" marL="457200" rtl="0" algn="l">
              <a:spcBef>
                <a:spcPts val="0"/>
              </a:spcBef>
              <a:spcAft>
                <a:spcPts val="0"/>
              </a:spcAft>
              <a:buSzPts val="1400"/>
              <a:buChar char="●"/>
            </a:pPr>
            <a:r>
              <a:rPr lang="en-GB" sz="1400"/>
              <a:t>HESA statistics estimate that </a:t>
            </a:r>
            <a:r>
              <a:rPr b="1" lang="en-GB" sz="1400"/>
              <a:t>38% of UK academic staff</a:t>
            </a:r>
            <a:r>
              <a:rPr lang="en-GB" sz="1400"/>
              <a:t> were employed on fixed-term contracts 2021/22</a:t>
            </a:r>
            <a:endParaRPr sz="1400"/>
          </a:p>
          <a:p>
            <a:pPr indent="-317500" lvl="0" marL="457200" rtl="0" algn="l">
              <a:spcBef>
                <a:spcPts val="0"/>
              </a:spcBef>
              <a:spcAft>
                <a:spcPts val="0"/>
              </a:spcAft>
              <a:buSzPts val="1400"/>
              <a:buChar char="●"/>
            </a:pPr>
            <a:r>
              <a:rPr lang="en-GB" sz="1400"/>
              <a:t>UCU (2021) estimate that </a:t>
            </a:r>
            <a:r>
              <a:rPr b="1" lang="en-GB" sz="1400"/>
              <a:t>one third</a:t>
            </a:r>
            <a:r>
              <a:rPr lang="en-GB" sz="1400"/>
              <a:t> of UK academics are employed on fixed-term contracts </a:t>
            </a:r>
            <a:endParaRPr sz="1400"/>
          </a:p>
          <a:p>
            <a:pPr indent="-317500" lvl="0" marL="457200" rtl="0" algn="l">
              <a:spcBef>
                <a:spcPts val="0"/>
              </a:spcBef>
              <a:spcAft>
                <a:spcPts val="0"/>
              </a:spcAft>
              <a:buSzPts val="1400"/>
              <a:buChar char="●"/>
            </a:pPr>
            <a:r>
              <a:rPr lang="en-GB" sz="1400"/>
              <a:t>Percentage of disabled staff on fixed-term and hourly-paid contracts has increased (UCU 2023)</a:t>
            </a:r>
            <a:endParaRPr sz="1400"/>
          </a:p>
          <a:p>
            <a:pPr indent="-317500" lvl="0" marL="457200" rtl="0" algn="l">
              <a:spcBef>
                <a:spcPts val="0"/>
              </a:spcBef>
              <a:spcAft>
                <a:spcPts val="0"/>
              </a:spcAft>
              <a:buSzPts val="1400"/>
              <a:buChar char="●"/>
            </a:pPr>
            <a:r>
              <a:rPr lang="en-GB" sz="1400"/>
              <a:t>‘</a:t>
            </a:r>
            <a:r>
              <a:rPr b="1" lang="en-GB" sz="1400"/>
              <a:t>Casualised academic labour</a:t>
            </a:r>
            <a:r>
              <a:rPr lang="en-GB" sz="1400"/>
              <a:t> has emerged as a defining feature of higher education provision’ (Mason &amp; Megoran 2021)</a:t>
            </a:r>
            <a:endParaRPr sz="1400"/>
          </a:p>
          <a:p>
            <a:pPr indent="-317500" lvl="0" marL="457200" rtl="0" algn="l">
              <a:spcBef>
                <a:spcPts val="0"/>
              </a:spcBef>
              <a:spcAft>
                <a:spcPts val="0"/>
              </a:spcAft>
              <a:buSzPts val="1400"/>
              <a:buChar char="●"/>
            </a:pPr>
            <a:r>
              <a:rPr b="1" lang="en-GB" sz="1400"/>
              <a:t>Impacts</a:t>
            </a:r>
            <a:r>
              <a:rPr lang="en-GB" sz="1400"/>
              <a:t> career and personal development, health, personal life and relationships (Burton &amp; Bowman 2022; Hughes 2021; Zielke et al. 2023)</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2"/>
          <p:cNvPicPr preferRelativeResize="0"/>
          <p:nvPr/>
        </p:nvPicPr>
        <p:blipFill>
          <a:blip r:embed="rId3">
            <a:alphaModFix/>
          </a:blip>
          <a:stretch>
            <a:fillRect/>
          </a:stretch>
        </p:blipFill>
        <p:spPr>
          <a:xfrm>
            <a:off x="4476000" y="147850"/>
            <a:ext cx="4503749" cy="2940974"/>
          </a:xfrm>
          <a:prstGeom prst="rect">
            <a:avLst/>
          </a:prstGeom>
          <a:noFill/>
          <a:ln>
            <a:noFill/>
          </a:ln>
        </p:spPr>
      </p:pic>
      <p:sp>
        <p:nvSpPr>
          <p:cNvPr id="200" name="Google Shape;200;p3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201" name="Google Shape;201;p32"/>
          <p:cNvSpPr txBox="1"/>
          <p:nvPr>
            <p:ph idx="1" type="body"/>
          </p:nvPr>
        </p:nvSpPr>
        <p:spPr>
          <a:xfrm>
            <a:off x="4644675" y="3937125"/>
            <a:ext cx="4166400" cy="10545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GB"/>
              <a:t>Quick Takeaways:</a:t>
            </a:r>
            <a:endParaRPr b="1"/>
          </a:p>
          <a:p>
            <a:pPr indent="-286385" lvl="0" marL="457200" rtl="0" algn="l">
              <a:spcBef>
                <a:spcPts val="1200"/>
              </a:spcBef>
              <a:spcAft>
                <a:spcPts val="0"/>
              </a:spcAft>
              <a:buSzPct val="100000"/>
              <a:buChar char="●"/>
            </a:pPr>
            <a:r>
              <a:rPr lang="en-GB"/>
              <a:t>Greatest levels of precarity experienced by fixed term contract holders with a teaching component to their contract</a:t>
            </a:r>
            <a:endParaRPr/>
          </a:p>
          <a:p>
            <a:pPr indent="-286385" lvl="0" marL="457200" rtl="0" algn="l">
              <a:spcBef>
                <a:spcPts val="0"/>
              </a:spcBef>
              <a:spcAft>
                <a:spcPts val="0"/>
              </a:spcAft>
              <a:buSzPct val="100000"/>
              <a:buChar char="●"/>
            </a:pPr>
            <a:r>
              <a:rPr lang="en-GB"/>
              <a:t>Need more data across contract types, and to compare this against the qualitative data, to make further observations</a:t>
            </a:r>
            <a:endParaRPr/>
          </a:p>
        </p:txBody>
      </p:sp>
      <p:sp>
        <p:nvSpPr>
          <p:cNvPr id="202" name="Google Shape;202;p32"/>
          <p:cNvSpPr txBox="1"/>
          <p:nvPr>
            <p:ph type="title"/>
          </p:nvPr>
        </p:nvSpPr>
        <p:spPr>
          <a:xfrm>
            <a:off x="311725" y="21741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sz="2288"/>
              <a:t>Experiences of Precariousness </a:t>
            </a:r>
            <a:endParaRPr i="1" sz="2288"/>
          </a:p>
          <a:p>
            <a:pPr indent="0" lvl="0" marL="0" rtl="0" algn="l">
              <a:spcBef>
                <a:spcPts val="0"/>
              </a:spcBef>
              <a:spcAft>
                <a:spcPts val="0"/>
              </a:spcAft>
              <a:buNone/>
            </a:pPr>
            <a:r>
              <a:rPr i="1" lang="en-GB" sz="2288"/>
              <a:t>- By </a:t>
            </a:r>
            <a:r>
              <a:rPr i="1" lang="en-GB" sz="2288"/>
              <a:t>Current Contract Type (Detailed)</a:t>
            </a:r>
            <a:endParaRPr i="1" sz="2288"/>
          </a:p>
          <a:p>
            <a:pPr indent="0" lvl="0" marL="0" rtl="0" algn="l">
              <a:spcBef>
                <a:spcPts val="0"/>
              </a:spcBef>
              <a:spcAft>
                <a:spcPts val="0"/>
              </a:spcAft>
              <a:buNone/>
            </a:pPr>
            <a:r>
              <a:t/>
            </a:r>
            <a:endParaRPr i="1"/>
          </a:p>
        </p:txBody>
      </p:sp>
      <p:pic>
        <p:nvPicPr>
          <p:cNvPr id="203" name="Google Shape;203;p32"/>
          <p:cNvPicPr preferRelativeResize="0"/>
          <p:nvPr/>
        </p:nvPicPr>
        <p:blipFill>
          <a:blip r:embed="rId4">
            <a:alphaModFix/>
          </a:blip>
          <a:stretch>
            <a:fillRect/>
          </a:stretch>
        </p:blipFill>
        <p:spPr>
          <a:xfrm>
            <a:off x="4351212" y="3146550"/>
            <a:ext cx="4753326" cy="687000"/>
          </a:xfrm>
          <a:prstGeom prst="rect">
            <a:avLst/>
          </a:prstGeom>
          <a:noFill/>
          <a:ln>
            <a:noFill/>
          </a:ln>
        </p:spPr>
      </p:pic>
      <p:cxnSp>
        <p:nvCxnSpPr>
          <p:cNvPr id="204" name="Google Shape;204;p32"/>
          <p:cNvCxnSpPr/>
          <p:nvPr/>
        </p:nvCxnSpPr>
        <p:spPr>
          <a:xfrm flipH="1">
            <a:off x="7217700" y="524650"/>
            <a:ext cx="1115400" cy="748800"/>
          </a:xfrm>
          <a:prstGeom prst="straightConnector1">
            <a:avLst/>
          </a:prstGeom>
          <a:noFill/>
          <a:ln cap="flat" cmpd="sng" w="9525">
            <a:solidFill>
              <a:schemeClr val="dk2"/>
            </a:solidFill>
            <a:prstDash val="solid"/>
            <a:round/>
            <a:headEnd len="med" w="med" type="none"/>
            <a:tailEnd len="med" w="med" type="triangle"/>
          </a:ln>
        </p:spPr>
      </p:cxnSp>
      <p:sp>
        <p:nvSpPr>
          <p:cNvPr id="205" name="Google Shape;205;p32"/>
          <p:cNvSpPr txBox="1"/>
          <p:nvPr/>
        </p:nvSpPr>
        <p:spPr>
          <a:xfrm>
            <a:off x="8370150" y="298225"/>
            <a:ext cx="7344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chemeClr val="dk2"/>
                </a:solidFill>
                <a:latin typeface="Roboto"/>
                <a:ea typeface="Roboto"/>
                <a:cs typeface="Roboto"/>
                <a:sym typeface="Roboto"/>
              </a:rPr>
              <a:t>Only 4 cases</a:t>
            </a:r>
            <a:endParaRPr sz="700">
              <a:solidFill>
                <a:schemeClr val="dk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Introducing the States of Precarity project</a:t>
            </a:r>
            <a:endParaRPr/>
          </a:p>
        </p:txBody>
      </p:sp>
      <p:sp>
        <p:nvSpPr>
          <p:cNvPr id="77" name="Google Shape;77;p15"/>
          <p:cNvSpPr txBox="1"/>
          <p:nvPr>
            <p:ph idx="1" type="body"/>
          </p:nvPr>
        </p:nvSpPr>
        <p:spPr>
          <a:xfrm>
            <a:off x="4490725" y="366300"/>
            <a:ext cx="4522200" cy="4777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sz="1400"/>
              <a:t>Team:</a:t>
            </a:r>
            <a:r>
              <a:rPr lang="en-GB" sz="1400"/>
              <a:t> Rachael Squire, Johanne Bruun, Rachel Colls, James Esson, Peter Forman, Anna Jackman</a:t>
            </a:r>
            <a:endParaRPr sz="1400"/>
          </a:p>
          <a:p>
            <a:pPr indent="0" lvl="0" marL="0" rtl="0" algn="l">
              <a:spcBef>
                <a:spcPts val="1200"/>
              </a:spcBef>
              <a:spcAft>
                <a:spcPts val="0"/>
              </a:spcAft>
              <a:buNone/>
            </a:pPr>
            <a:r>
              <a:rPr b="1" lang="en-GB" sz="1400"/>
              <a:t>Scope: </a:t>
            </a:r>
            <a:r>
              <a:rPr lang="en-GB" sz="1400"/>
              <a:t>Project explores the complex landscape of precarious work in UK academic Geography, including:</a:t>
            </a:r>
            <a:endParaRPr sz="1200"/>
          </a:p>
          <a:p>
            <a:pPr indent="-299085" lvl="0" marL="457200" rtl="0" algn="l">
              <a:spcBef>
                <a:spcPts val="1200"/>
              </a:spcBef>
              <a:spcAft>
                <a:spcPts val="0"/>
              </a:spcAft>
              <a:buSzPct val="100000"/>
              <a:buChar char="●"/>
            </a:pPr>
            <a:r>
              <a:rPr lang="en-GB" sz="1200"/>
              <a:t>What precarity is, and how it is experienced</a:t>
            </a:r>
            <a:endParaRPr sz="1200"/>
          </a:p>
          <a:p>
            <a:pPr indent="-299085" lvl="0" marL="457200" rtl="0" algn="l">
              <a:spcBef>
                <a:spcPts val="0"/>
              </a:spcBef>
              <a:spcAft>
                <a:spcPts val="0"/>
              </a:spcAft>
              <a:buSzPct val="100000"/>
              <a:buChar char="●"/>
            </a:pPr>
            <a:r>
              <a:rPr lang="en-GB" sz="1200"/>
              <a:t>Causes and contributing factors</a:t>
            </a:r>
            <a:endParaRPr sz="1200"/>
          </a:p>
          <a:p>
            <a:pPr indent="-299085" lvl="0" marL="457200" rtl="0" algn="l">
              <a:spcBef>
                <a:spcPts val="0"/>
              </a:spcBef>
              <a:spcAft>
                <a:spcPts val="0"/>
              </a:spcAft>
              <a:buSzPct val="100000"/>
              <a:buChar char="●"/>
            </a:pPr>
            <a:r>
              <a:rPr lang="en-GB" sz="1200"/>
              <a:t>Geographical dimensions of precarity </a:t>
            </a:r>
            <a:endParaRPr sz="1200"/>
          </a:p>
          <a:p>
            <a:pPr indent="-299085" lvl="0" marL="457200" rtl="0" algn="l">
              <a:spcBef>
                <a:spcPts val="0"/>
              </a:spcBef>
              <a:spcAft>
                <a:spcPts val="0"/>
              </a:spcAft>
              <a:buSzPct val="100000"/>
              <a:buChar char="●"/>
            </a:pPr>
            <a:r>
              <a:rPr lang="en-GB" sz="1200"/>
              <a:t>Consequences of precarity</a:t>
            </a:r>
            <a:endParaRPr sz="1200"/>
          </a:p>
          <a:p>
            <a:pPr indent="-299085" lvl="0" marL="457200" rtl="0" algn="l">
              <a:spcBef>
                <a:spcPts val="0"/>
              </a:spcBef>
              <a:spcAft>
                <a:spcPts val="0"/>
              </a:spcAft>
              <a:buSzPct val="100000"/>
              <a:buChar char="●"/>
            </a:pPr>
            <a:r>
              <a:rPr lang="en-GB" sz="1200"/>
              <a:t>Opportunities and best practices for responding to, and intervening in, precarity </a:t>
            </a:r>
            <a:endParaRPr sz="1200"/>
          </a:p>
          <a:p>
            <a:pPr indent="0" lvl="0" marL="0" rtl="0" algn="l">
              <a:spcBef>
                <a:spcPts val="1200"/>
              </a:spcBef>
              <a:spcAft>
                <a:spcPts val="0"/>
              </a:spcAft>
              <a:buNone/>
            </a:pPr>
            <a:r>
              <a:rPr b="1" lang="en-GB" sz="1400"/>
              <a:t>Activities: </a:t>
            </a:r>
            <a:r>
              <a:rPr lang="en-GB" sz="1400"/>
              <a:t>Engaging UK geography departments through surveys and focus groups</a:t>
            </a:r>
            <a:endParaRPr sz="1400"/>
          </a:p>
          <a:p>
            <a:pPr indent="0" lvl="0" marL="0" rtl="0" algn="l">
              <a:spcBef>
                <a:spcPts val="1200"/>
              </a:spcBef>
              <a:spcAft>
                <a:spcPts val="0"/>
              </a:spcAft>
              <a:buNone/>
            </a:pPr>
            <a:r>
              <a:rPr b="1" lang="en-GB" sz="1400"/>
              <a:t>Aims: </a:t>
            </a:r>
            <a:endParaRPr b="1" sz="1400"/>
          </a:p>
          <a:p>
            <a:pPr indent="-296148" lvl="0" marL="457200" rtl="0" algn="l">
              <a:spcBef>
                <a:spcPts val="1200"/>
              </a:spcBef>
              <a:spcAft>
                <a:spcPts val="0"/>
              </a:spcAft>
              <a:buSzPct val="100000"/>
              <a:buChar char="●"/>
            </a:pPr>
            <a:r>
              <a:rPr lang="en-GB" sz="1150"/>
              <a:t>To understand how precarity is currently experienced within UK geography departments</a:t>
            </a:r>
            <a:endParaRPr sz="1150"/>
          </a:p>
          <a:p>
            <a:pPr indent="-296148" lvl="0" marL="457200" rtl="0" algn="l">
              <a:spcBef>
                <a:spcPts val="0"/>
              </a:spcBef>
              <a:spcAft>
                <a:spcPts val="0"/>
              </a:spcAft>
              <a:buSzPct val="100000"/>
              <a:buChar char="●"/>
            </a:pPr>
            <a:r>
              <a:rPr lang="en-GB" sz="1150"/>
              <a:t>To develop best-practice guidelines for UK geography departments</a:t>
            </a:r>
            <a:endParaRPr sz="1150"/>
          </a:p>
          <a:p>
            <a:pPr indent="0" lvl="0" marL="0" rtl="0" algn="l">
              <a:spcBef>
                <a:spcPts val="1200"/>
              </a:spcBef>
              <a:spcAft>
                <a:spcPts val="0"/>
              </a:spcAft>
              <a:buNone/>
            </a:pPr>
            <a:r>
              <a:rPr b="1" lang="en-GB" sz="1400"/>
              <a:t>Funding</a:t>
            </a:r>
            <a:r>
              <a:rPr lang="en-GB" sz="1400"/>
              <a:t>: RGS Small Research Grant; Antipode Right to the Discipline Grant</a:t>
            </a:r>
            <a:endParaRPr sz="1400"/>
          </a:p>
          <a:p>
            <a:pPr indent="0" lvl="0" marL="0" rtl="0" algn="l">
              <a:spcBef>
                <a:spcPts val="1200"/>
              </a:spcBef>
              <a:spcAft>
                <a:spcPts val="1200"/>
              </a:spcAft>
              <a:buNone/>
            </a:pPr>
            <a:r>
              <a:rPr b="1" lang="en-GB" sz="1400"/>
              <a:t>Website</a:t>
            </a:r>
            <a:r>
              <a:rPr lang="en-GB" sz="1400"/>
              <a:t>: </a:t>
            </a:r>
            <a:r>
              <a:rPr lang="en-GB" sz="1400" u="sng">
                <a:solidFill>
                  <a:schemeClr val="accent5"/>
                </a:solidFill>
                <a:hlinkClick r:id="rId3">
                  <a:extLst>
                    <a:ext uri="{A12FA001-AC4F-418D-AE19-62706E023703}">
                      <ahyp:hlinkClr val="tx"/>
                    </a:ext>
                  </a:extLst>
                </a:hlinkClick>
              </a:rPr>
              <a:t>https://www.statesofprecarity.co.uk/</a:t>
            </a:r>
            <a:r>
              <a:rPr lang="en-GB" sz="1400"/>
              <a:t> </a:t>
            </a:r>
            <a:endParaRPr b="1"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The survey</a:t>
            </a:r>
            <a:endParaRPr/>
          </a:p>
        </p:txBody>
      </p:sp>
      <p:sp>
        <p:nvSpPr>
          <p:cNvPr id="83" name="Google Shape;83;p16"/>
          <p:cNvSpPr txBox="1"/>
          <p:nvPr>
            <p:ph idx="1" type="body"/>
          </p:nvPr>
        </p:nvSpPr>
        <p:spPr>
          <a:xfrm>
            <a:off x="4658275" y="537225"/>
            <a:ext cx="4166400" cy="44793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GB"/>
              <a:t>Ran July - Oct 2023 </a:t>
            </a:r>
            <a:endParaRPr/>
          </a:p>
          <a:p>
            <a:pPr indent="-311150" lvl="0" marL="457200" rtl="0" algn="l">
              <a:spcBef>
                <a:spcPts val="0"/>
              </a:spcBef>
              <a:spcAft>
                <a:spcPts val="0"/>
              </a:spcAft>
              <a:buSzPts val="1300"/>
              <a:buChar char="●"/>
            </a:pPr>
            <a:r>
              <a:rPr lang="en-GB"/>
              <a:t>Sought a snapshot of the far-reaching implications of workplace precarity on the discipline </a:t>
            </a:r>
            <a:endParaRPr/>
          </a:p>
          <a:p>
            <a:pPr indent="-311150" lvl="0" marL="457200" rtl="0" algn="l">
              <a:spcBef>
                <a:spcPts val="0"/>
              </a:spcBef>
              <a:spcAft>
                <a:spcPts val="0"/>
              </a:spcAft>
              <a:buSzPts val="1300"/>
              <a:buChar char="●"/>
            </a:pPr>
            <a:r>
              <a:rPr lang="en-GB"/>
              <a:t>Open to responses from those working (or having worked) in UK </a:t>
            </a:r>
            <a:r>
              <a:rPr lang="en-GB"/>
              <a:t>geography</a:t>
            </a:r>
            <a:r>
              <a:rPr lang="en-GB"/>
              <a:t> - from PhD </a:t>
            </a:r>
            <a:r>
              <a:rPr lang="en-GB"/>
              <a:t>students</a:t>
            </a:r>
            <a:r>
              <a:rPr lang="en-GB"/>
              <a:t> to Professors</a:t>
            </a:r>
            <a:endParaRPr/>
          </a:p>
          <a:p>
            <a:pPr indent="-311150" lvl="0" marL="457200" rtl="0" algn="l">
              <a:spcBef>
                <a:spcPts val="0"/>
              </a:spcBef>
              <a:spcAft>
                <a:spcPts val="0"/>
              </a:spcAft>
              <a:buSzPts val="1300"/>
              <a:buChar char="●"/>
            </a:pPr>
            <a:r>
              <a:rPr b="1" lang="en-GB"/>
              <a:t>Wide-ranging questions</a:t>
            </a:r>
            <a:r>
              <a:rPr lang="en-GB"/>
              <a:t>: Understandings of precarious </a:t>
            </a:r>
            <a:r>
              <a:rPr lang="en-GB"/>
              <a:t>employment, impacts/experiences of fixed-term contracts, perceptions of precarious work, institutional practice, leaving</a:t>
            </a:r>
            <a:endParaRPr/>
          </a:p>
          <a:p>
            <a:pPr indent="-311150" lvl="0" marL="457200" rtl="0" algn="l">
              <a:spcBef>
                <a:spcPts val="0"/>
              </a:spcBef>
              <a:spcAft>
                <a:spcPts val="0"/>
              </a:spcAft>
              <a:buSzPts val="1300"/>
              <a:buChar char="●"/>
            </a:pPr>
            <a:r>
              <a:rPr lang="en-GB"/>
              <a:t>Initially run generated 323 responses</a:t>
            </a:r>
            <a:endParaRPr/>
          </a:p>
          <a:p>
            <a:pPr indent="-311150" lvl="0" marL="457200" rtl="0" algn="l">
              <a:spcBef>
                <a:spcPts val="0"/>
              </a:spcBef>
              <a:spcAft>
                <a:spcPts val="0"/>
              </a:spcAft>
              <a:buSzPts val="1300"/>
              <a:buChar char="●"/>
            </a:pPr>
            <a:r>
              <a:rPr lang="en-GB"/>
              <a:t>Reopened to collect more responses from physical geographers and geographers from a wider range of ethnic backgrounds</a:t>
            </a:r>
            <a:endParaRPr/>
          </a:p>
          <a:p>
            <a:pPr indent="-311150" lvl="0" marL="457200" rtl="0" algn="l">
              <a:spcBef>
                <a:spcPts val="0"/>
              </a:spcBef>
              <a:spcAft>
                <a:spcPts val="0"/>
              </a:spcAft>
              <a:buSzPts val="1300"/>
              <a:buChar char="●"/>
            </a:pPr>
            <a:r>
              <a:rPr b="1" lang="en-GB"/>
              <a:t>Final number of cases: 364</a:t>
            </a:r>
            <a:endParaRPr b="1"/>
          </a:p>
          <a:p>
            <a:pPr indent="-311150" lvl="0" marL="457200" rtl="0" algn="l">
              <a:spcBef>
                <a:spcPts val="0"/>
              </a:spcBef>
              <a:spcAft>
                <a:spcPts val="0"/>
              </a:spcAft>
              <a:buSzPts val="1300"/>
              <a:buChar char="●"/>
            </a:pPr>
            <a:r>
              <a:rPr lang="en-GB"/>
              <a:t>Extremely rich qualitative data</a:t>
            </a:r>
            <a:endParaRPr/>
          </a:p>
          <a:p>
            <a:pPr indent="-311150" lvl="0" marL="457200" rtl="0" algn="l">
              <a:spcBef>
                <a:spcPts val="0"/>
              </a:spcBef>
              <a:spcAft>
                <a:spcPts val="0"/>
              </a:spcAft>
              <a:buSzPts val="1300"/>
              <a:buChar char="●"/>
            </a:pPr>
            <a:r>
              <a:rPr lang="en-GB"/>
              <a:t>Relatively small sample size for inferential statistics, but…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89" name="Google Shape;89;p17"/>
          <p:cNvSpPr txBox="1"/>
          <p:nvPr>
            <p:ph idx="1" type="body"/>
          </p:nvPr>
        </p:nvSpPr>
        <p:spPr>
          <a:xfrm>
            <a:off x="4409700" y="3516675"/>
            <a:ext cx="4687200" cy="1626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GB"/>
              <a:t>Quick Takeaways:</a:t>
            </a:r>
            <a:endParaRPr/>
          </a:p>
          <a:p>
            <a:pPr indent="-286385" lvl="0" marL="457200" rtl="0" algn="l">
              <a:spcBef>
                <a:spcPts val="1200"/>
              </a:spcBef>
              <a:spcAft>
                <a:spcPts val="0"/>
              </a:spcAft>
              <a:buSzPct val="100000"/>
              <a:buChar char="●"/>
            </a:pPr>
            <a:r>
              <a:rPr lang="en-GB"/>
              <a:t>Fairly even balance between respondents currently employed on fixed term and permanent contracts</a:t>
            </a:r>
            <a:endParaRPr/>
          </a:p>
          <a:p>
            <a:pPr indent="-286385" lvl="0" marL="457200" rtl="0" algn="l">
              <a:spcBef>
                <a:spcPts val="0"/>
              </a:spcBef>
              <a:spcAft>
                <a:spcPts val="0"/>
              </a:spcAft>
              <a:buSzPct val="100000"/>
              <a:buChar char="●"/>
            </a:pPr>
            <a:r>
              <a:rPr lang="en-GB"/>
              <a:t>Marginally more respondents were currently employed on permanent contracts </a:t>
            </a:r>
            <a:endParaRPr/>
          </a:p>
          <a:p>
            <a:pPr indent="-286385" lvl="0" marL="457200" rtl="0" algn="l">
              <a:spcBef>
                <a:spcPts val="0"/>
              </a:spcBef>
              <a:spcAft>
                <a:spcPts val="0"/>
              </a:spcAft>
              <a:buSzPct val="100000"/>
              <a:buChar char="●"/>
            </a:pPr>
            <a:r>
              <a:rPr lang="en-GB"/>
              <a:t>Speaking of their previous experience? - 74.54% of respondents who are currently employed on a permanent contract have previously held a fixed term position (102 out of 137). </a:t>
            </a:r>
            <a:endParaRPr/>
          </a:p>
          <a:p>
            <a:pPr indent="-286385" lvl="0" marL="457200" rtl="0" algn="l">
              <a:spcBef>
                <a:spcPts val="0"/>
              </a:spcBef>
              <a:spcAft>
                <a:spcPts val="0"/>
              </a:spcAft>
              <a:buSzPct val="100000"/>
              <a:buChar char="●"/>
            </a:pPr>
            <a:r>
              <a:rPr lang="en-GB"/>
              <a:t>But also…</a:t>
            </a:r>
            <a:endParaRPr/>
          </a:p>
        </p:txBody>
      </p:sp>
      <p:sp>
        <p:nvSpPr>
          <p:cNvPr id="90" name="Google Shape;90;p17"/>
          <p:cNvSpPr txBox="1"/>
          <p:nvPr>
            <p:ph type="title"/>
          </p:nvPr>
        </p:nvSpPr>
        <p:spPr>
          <a:xfrm>
            <a:off x="311725" y="2174125"/>
            <a:ext cx="3706500" cy="122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GB"/>
              <a:t>Simplified Contract Types and Pathways to Permanence</a:t>
            </a:r>
            <a:endParaRPr i="1"/>
          </a:p>
        </p:txBody>
      </p:sp>
      <p:pic>
        <p:nvPicPr>
          <p:cNvPr id="91" name="Google Shape;91;p17"/>
          <p:cNvPicPr preferRelativeResize="0"/>
          <p:nvPr/>
        </p:nvPicPr>
        <p:blipFill>
          <a:blip r:embed="rId3">
            <a:alphaModFix/>
          </a:blip>
          <a:stretch>
            <a:fillRect/>
          </a:stretch>
        </p:blipFill>
        <p:spPr>
          <a:xfrm>
            <a:off x="4372763" y="56125"/>
            <a:ext cx="3325752" cy="2087775"/>
          </a:xfrm>
          <a:prstGeom prst="rect">
            <a:avLst/>
          </a:prstGeom>
          <a:noFill/>
          <a:ln>
            <a:noFill/>
          </a:ln>
        </p:spPr>
      </p:pic>
      <p:pic>
        <p:nvPicPr>
          <p:cNvPr id="92" name="Google Shape;92;p17"/>
          <p:cNvPicPr preferRelativeResize="0"/>
          <p:nvPr/>
        </p:nvPicPr>
        <p:blipFill>
          <a:blip r:embed="rId4">
            <a:alphaModFix/>
          </a:blip>
          <a:stretch>
            <a:fillRect/>
          </a:stretch>
        </p:blipFill>
        <p:spPr>
          <a:xfrm>
            <a:off x="6618498" y="298032"/>
            <a:ext cx="2478400" cy="873844"/>
          </a:xfrm>
          <a:prstGeom prst="rect">
            <a:avLst/>
          </a:prstGeom>
          <a:noFill/>
          <a:ln>
            <a:noFill/>
          </a:ln>
        </p:spPr>
      </p:pic>
      <p:sp>
        <p:nvSpPr>
          <p:cNvPr id="93" name="Google Shape;93;p17"/>
          <p:cNvSpPr txBox="1"/>
          <p:nvPr>
            <p:ph type="title"/>
          </p:nvPr>
        </p:nvSpPr>
        <p:spPr>
          <a:xfrm>
            <a:off x="437350" y="4258600"/>
            <a:ext cx="3706500" cy="122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GB" sz="1420">
                <a:solidFill>
                  <a:srgbClr val="00FFFF"/>
                </a:solidFill>
              </a:rPr>
              <a:t>Note: Findings presented here are based on initial dataset (323 cases) - analysis on the complete data forthcoming.</a:t>
            </a:r>
            <a:endParaRPr i="1" sz="1420">
              <a:solidFill>
                <a:srgbClr val="00FFFF"/>
              </a:solidFill>
            </a:endParaRPr>
          </a:p>
        </p:txBody>
      </p:sp>
      <p:pic>
        <p:nvPicPr>
          <p:cNvPr id="94" name="Google Shape;94;p17"/>
          <p:cNvPicPr preferRelativeResize="0"/>
          <p:nvPr/>
        </p:nvPicPr>
        <p:blipFill>
          <a:blip r:embed="rId5">
            <a:alphaModFix/>
          </a:blip>
          <a:stretch>
            <a:fillRect/>
          </a:stretch>
        </p:blipFill>
        <p:spPr>
          <a:xfrm>
            <a:off x="4572001" y="2030150"/>
            <a:ext cx="3322960" cy="1426975"/>
          </a:xfrm>
          <a:prstGeom prst="rect">
            <a:avLst/>
          </a:prstGeom>
          <a:noFill/>
          <a:ln>
            <a:noFill/>
          </a:ln>
        </p:spPr>
      </p:pic>
      <p:sp>
        <p:nvSpPr>
          <p:cNvPr id="95" name="Google Shape;95;p17"/>
          <p:cNvSpPr/>
          <p:nvPr/>
        </p:nvSpPr>
        <p:spPr>
          <a:xfrm>
            <a:off x="6084075" y="2353700"/>
            <a:ext cx="229500" cy="218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101" name="Google Shape;101;p18"/>
          <p:cNvSpPr txBox="1"/>
          <p:nvPr>
            <p:ph idx="1" type="body"/>
          </p:nvPr>
        </p:nvSpPr>
        <p:spPr>
          <a:xfrm>
            <a:off x="4644675" y="3575700"/>
            <a:ext cx="4166400" cy="14445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GB"/>
              <a:t>Quick Takeaways:</a:t>
            </a:r>
            <a:endParaRPr b="1"/>
          </a:p>
          <a:p>
            <a:pPr indent="-286385" lvl="0" marL="457200" rtl="0" algn="l">
              <a:spcBef>
                <a:spcPts val="1200"/>
              </a:spcBef>
              <a:spcAft>
                <a:spcPts val="0"/>
              </a:spcAft>
              <a:buSzPct val="100000"/>
              <a:buChar char="●"/>
            </a:pPr>
            <a:r>
              <a:rPr lang="en-GB"/>
              <a:t>Perhaps unsurprisingly, respondents employed on fixed term contracts were more likely to report currently feeling precarious than respondents employed on permanent contracts (87% to 49%)</a:t>
            </a:r>
            <a:endParaRPr/>
          </a:p>
          <a:p>
            <a:pPr indent="-286385" lvl="0" marL="457200" rtl="0" algn="l">
              <a:spcBef>
                <a:spcPts val="0"/>
              </a:spcBef>
              <a:spcAft>
                <a:spcPts val="0"/>
              </a:spcAft>
              <a:buSzPct val="100000"/>
              <a:buChar char="●"/>
            </a:pPr>
            <a:r>
              <a:rPr b="1" lang="en-GB"/>
              <a:t>BUT more unexpectedly, nearly half of all respondents who now hold permanent contracts also reported currently feeling precarious</a:t>
            </a:r>
            <a:endParaRPr b="1"/>
          </a:p>
          <a:p>
            <a:pPr indent="-286385" lvl="0" marL="457200" rtl="0" algn="l">
              <a:spcBef>
                <a:spcPts val="0"/>
              </a:spcBef>
              <a:spcAft>
                <a:spcPts val="0"/>
              </a:spcAft>
              <a:buSzPct val="100000"/>
              <a:buChar char="●"/>
            </a:pPr>
            <a:r>
              <a:rPr lang="en-GB"/>
              <a:t>Possibly a result of the recent wider instability in UK academia?</a:t>
            </a:r>
            <a:endParaRPr/>
          </a:p>
        </p:txBody>
      </p:sp>
      <p:sp>
        <p:nvSpPr>
          <p:cNvPr id="102" name="Google Shape;102;p18"/>
          <p:cNvSpPr txBox="1"/>
          <p:nvPr>
            <p:ph type="title"/>
          </p:nvPr>
        </p:nvSpPr>
        <p:spPr>
          <a:xfrm>
            <a:off x="311725" y="21741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sz="2300"/>
              <a:t>Currently Experiencing Precariousness </a:t>
            </a:r>
            <a:endParaRPr i="1" sz="2300"/>
          </a:p>
        </p:txBody>
      </p:sp>
      <p:pic>
        <p:nvPicPr>
          <p:cNvPr id="103" name="Google Shape;103;p18"/>
          <p:cNvPicPr preferRelativeResize="0"/>
          <p:nvPr/>
        </p:nvPicPr>
        <p:blipFill>
          <a:blip r:embed="rId3">
            <a:alphaModFix/>
          </a:blip>
          <a:stretch>
            <a:fillRect/>
          </a:stretch>
        </p:blipFill>
        <p:spPr>
          <a:xfrm>
            <a:off x="4677913" y="328963"/>
            <a:ext cx="4099925" cy="2852825"/>
          </a:xfrm>
          <a:prstGeom prst="rect">
            <a:avLst/>
          </a:prstGeom>
          <a:noFill/>
          <a:ln>
            <a:noFill/>
          </a:ln>
        </p:spPr>
      </p:pic>
      <p:pic>
        <p:nvPicPr>
          <p:cNvPr id="104" name="Google Shape;104;p18"/>
          <p:cNvPicPr preferRelativeResize="0"/>
          <p:nvPr/>
        </p:nvPicPr>
        <p:blipFill>
          <a:blip r:embed="rId4">
            <a:alphaModFix/>
          </a:blip>
          <a:stretch>
            <a:fillRect/>
          </a:stretch>
        </p:blipFill>
        <p:spPr>
          <a:xfrm>
            <a:off x="5894564" y="3181805"/>
            <a:ext cx="1931474" cy="41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110" name="Google Shape;110;p19"/>
          <p:cNvSpPr txBox="1"/>
          <p:nvPr>
            <p:ph idx="1" type="body"/>
          </p:nvPr>
        </p:nvSpPr>
        <p:spPr>
          <a:xfrm>
            <a:off x="4413225" y="3690900"/>
            <a:ext cx="4642200" cy="14526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GB"/>
              <a:t>Quick Takeaways:</a:t>
            </a:r>
            <a:endParaRPr b="1"/>
          </a:p>
          <a:p>
            <a:pPr indent="-286385" lvl="0" marL="457200" rtl="0" algn="l">
              <a:spcBef>
                <a:spcPts val="1200"/>
              </a:spcBef>
              <a:spcAft>
                <a:spcPts val="0"/>
              </a:spcAft>
              <a:buSzPct val="100000"/>
              <a:buChar char="●"/>
            </a:pPr>
            <a:r>
              <a:rPr lang="en-GB"/>
              <a:t>Perhaps predictably, experiences of precarity reduce with age/career stage </a:t>
            </a:r>
            <a:endParaRPr/>
          </a:p>
          <a:p>
            <a:pPr indent="-286385" lvl="0" marL="457200" rtl="0" algn="l">
              <a:spcBef>
                <a:spcPts val="0"/>
              </a:spcBef>
              <a:spcAft>
                <a:spcPts val="0"/>
              </a:spcAft>
              <a:buSzPct val="100000"/>
              <a:buChar char="●"/>
            </a:pPr>
            <a:r>
              <a:rPr b="1" lang="en-GB"/>
              <a:t>Surprisingly high levels of precariousness still experienced at later stages in life (approx. 50%)</a:t>
            </a:r>
            <a:endParaRPr b="1"/>
          </a:p>
          <a:p>
            <a:pPr indent="-286385" lvl="0" marL="457200" rtl="0" algn="l">
              <a:spcBef>
                <a:spcPts val="0"/>
              </a:spcBef>
              <a:spcAft>
                <a:spcPts val="0"/>
              </a:spcAft>
              <a:buSzPct val="100000"/>
              <a:buChar char="●"/>
            </a:pPr>
            <a:r>
              <a:rPr lang="en-GB"/>
              <a:t>Need further analysis to establish how this corresponds with particular kinds of employment</a:t>
            </a:r>
            <a:endParaRPr/>
          </a:p>
          <a:p>
            <a:pPr indent="-286385" lvl="0" marL="457200" rtl="0" algn="l">
              <a:spcBef>
                <a:spcPts val="0"/>
              </a:spcBef>
              <a:spcAft>
                <a:spcPts val="0"/>
              </a:spcAft>
              <a:buSzPct val="100000"/>
              <a:buChar char="●"/>
            </a:pPr>
            <a:r>
              <a:rPr lang="en-GB"/>
              <a:t>Reflecting wider instability in UK academic landscape?</a:t>
            </a:r>
            <a:endParaRPr/>
          </a:p>
          <a:p>
            <a:pPr indent="-286385" lvl="0" marL="457200" rtl="0" algn="l">
              <a:spcBef>
                <a:spcPts val="0"/>
              </a:spcBef>
              <a:spcAft>
                <a:spcPts val="0"/>
              </a:spcAft>
              <a:buSzPct val="100000"/>
              <a:buChar char="●"/>
            </a:pPr>
            <a:r>
              <a:rPr lang="en-GB"/>
              <a:t>Data collected in 2023 - a lot has happened since…</a:t>
            </a:r>
            <a:endParaRPr/>
          </a:p>
        </p:txBody>
      </p:sp>
      <p:sp>
        <p:nvSpPr>
          <p:cNvPr id="111" name="Google Shape;111;p19"/>
          <p:cNvSpPr txBox="1"/>
          <p:nvPr>
            <p:ph type="title"/>
          </p:nvPr>
        </p:nvSpPr>
        <p:spPr>
          <a:xfrm>
            <a:off x="311725" y="21741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a:t>Age &amp; E</a:t>
            </a:r>
            <a:r>
              <a:rPr i="1" lang="en-GB"/>
              <a:t>xperiences of Precariousness </a:t>
            </a:r>
            <a:endParaRPr i="1"/>
          </a:p>
          <a:p>
            <a:pPr indent="0" lvl="0" marL="0" rtl="0" algn="l">
              <a:spcBef>
                <a:spcPts val="0"/>
              </a:spcBef>
              <a:spcAft>
                <a:spcPts val="0"/>
              </a:spcAft>
              <a:buNone/>
            </a:pPr>
            <a:r>
              <a:t/>
            </a:r>
            <a:endParaRPr i="1"/>
          </a:p>
        </p:txBody>
      </p:sp>
      <p:pic>
        <p:nvPicPr>
          <p:cNvPr id="112" name="Google Shape;112;p19"/>
          <p:cNvPicPr preferRelativeResize="0"/>
          <p:nvPr/>
        </p:nvPicPr>
        <p:blipFill>
          <a:blip r:embed="rId3">
            <a:alphaModFix/>
          </a:blip>
          <a:stretch>
            <a:fillRect/>
          </a:stretch>
        </p:blipFill>
        <p:spPr>
          <a:xfrm>
            <a:off x="5756773" y="1463725"/>
            <a:ext cx="3298602" cy="2508900"/>
          </a:xfrm>
          <a:prstGeom prst="rect">
            <a:avLst/>
          </a:prstGeom>
          <a:noFill/>
          <a:ln>
            <a:noFill/>
          </a:ln>
        </p:spPr>
      </p:pic>
      <p:pic>
        <p:nvPicPr>
          <p:cNvPr id="113" name="Google Shape;113;p19"/>
          <p:cNvPicPr preferRelativeResize="0"/>
          <p:nvPr/>
        </p:nvPicPr>
        <p:blipFill>
          <a:blip r:embed="rId4">
            <a:alphaModFix/>
          </a:blip>
          <a:stretch>
            <a:fillRect/>
          </a:stretch>
        </p:blipFill>
        <p:spPr>
          <a:xfrm>
            <a:off x="4413215" y="57575"/>
            <a:ext cx="2459935" cy="1452600"/>
          </a:xfrm>
          <a:prstGeom prst="rect">
            <a:avLst/>
          </a:prstGeom>
          <a:noFill/>
          <a:ln>
            <a:noFill/>
          </a:ln>
        </p:spPr>
      </p:pic>
      <p:pic>
        <p:nvPicPr>
          <p:cNvPr id="114" name="Google Shape;114;p19"/>
          <p:cNvPicPr preferRelativeResize="0"/>
          <p:nvPr/>
        </p:nvPicPr>
        <p:blipFill>
          <a:blip r:embed="rId5">
            <a:alphaModFix/>
          </a:blip>
          <a:stretch>
            <a:fillRect/>
          </a:stretch>
        </p:blipFill>
        <p:spPr>
          <a:xfrm>
            <a:off x="6644772" y="96900"/>
            <a:ext cx="2410600" cy="1139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120" name="Google Shape;120;p20"/>
          <p:cNvSpPr txBox="1"/>
          <p:nvPr>
            <p:ph idx="1" type="body"/>
          </p:nvPr>
        </p:nvSpPr>
        <p:spPr>
          <a:xfrm>
            <a:off x="4376200" y="3837125"/>
            <a:ext cx="4647000" cy="14445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GB" sz="900"/>
              <a:t>Quick Takeaways:</a:t>
            </a:r>
            <a:endParaRPr b="1" sz="900"/>
          </a:p>
          <a:p>
            <a:pPr indent="-285750" lvl="0" marL="457200" rtl="0" algn="l">
              <a:spcBef>
                <a:spcPts val="1200"/>
              </a:spcBef>
              <a:spcAft>
                <a:spcPts val="0"/>
              </a:spcAft>
              <a:buSzPts val="900"/>
              <a:buChar char="●"/>
            </a:pPr>
            <a:r>
              <a:rPr lang="en-GB" sz="900"/>
              <a:t>Non-binary, prefer not to say, and self-define categories too small to be statistically relevant. May learn more from the qualitative data</a:t>
            </a:r>
            <a:endParaRPr sz="900"/>
          </a:p>
          <a:p>
            <a:pPr indent="-285750" lvl="0" marL="457200" rtl="0" algn="l">
              <a:spcBef>
                <a:spcPts val="0"/>
              </a:spcBef>
              <a:spcAft>
                <a:spcPts val="0"/>
              </a:spcAft>
              <a:buSzPts val="900"/>
              <a:buChar char="●"/>
            </a:pPr>
            <a:r>
              <a:rPr lang="en-GB" sz="900"/>
              <a:t>Significantly more women than men responded to the survey…</a:t>
            </a:r>
            <a:endParaRPr sz="900"/>
          </a:p>
          <a:p>
            <a:pPr indent="-285750" lvl="0" marL="457200" rtl="0" algn="l">
              <a:lnSpc>
                <a:spcPct val="105000"/>
              </a:lnSpc>
              <a:spcBef>
                <a:spcPts val="0"/>
              </a:spcBef>
              <a:spcAft>
                <a:spcPts val="0"/>
              </a:spcAft>
              <a:buSzPts val="900"/>
              <a:buChar char="●"/>
            </a:pPr>
            <a:r>
              <a:rPr b="1" lang="en-GB" sz="900"/>
              <a:t>Significant disparities in experiences of precarity, dependent upon gender (73% of women report feeling precarious, compared to 56% of men)</a:t>
            </a:r>
            <a:endParaRPr b="1" sz="900"/>
          </a:p>
        </p:txBody>
      </p:sp>
      <p:sp>
        <p:nvSpPr>
          <p:cNvPr id="121" name="Google Shape;121;p20"/>
          <p:cNvSpPr txBox="1"/>
          <p:nvPr>
            <p:ph type="title"/>
          </p:nvPr>
        </p:nvSpPr>
        <p:spPr>
          <a:xfrm>
            <a:off x="311725" y="21741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a:t>Gender &amp; Experiences of Precariousness</a:t>
            </a:r>
            <a:endParaRPr i="1"/>
          </a:p>
          <a:p>
            <a:pPr indent="0" lvl="0" marL="0" rtl="0" algn="l">
              <a:spcBef>
                <a:spcPts val="0"/>
              </a:spcBef>
              <a:spcAft>
                <a:spcPts val="0"/>
              </a:spcAft>
              <a:buNone/>
            </a:pPr>
            <a:r>
              <a:t/>
            </a:r>
            <a:endParaRPr i="1"/>
          </a:p>
        </p:txBody>
      </p:sp>
      <p:pic>
        <p:nvPicPr>
          <p:cNvPr id="122" name="Google Shape;122;p20"/>
          <p:cNvPicPr preferRelativeResize="0"/>
          <p:nvPr/>
        </p:nvPicPr>
        <p:blipFill>
          <a:blip r:embed="rId3">
            <a:alphaModFix/>
          </a:blip>
          <a:stretch>
            <a:fillRect/>
          </a:stretch>
        </p:blipFill>
        <p:spPr>
          <a:xfrm>
            <a:off x="4376200" y="1970790"/>
            <a:ext cx="3312049" cy="1987225"/>
          </a:xfrm>
          <a:prstGeom prst="rect">
            <a:avLst/>
          </a:prstGeom>
          <a:noFill/>
          <a:ln>
            <a:noFill/>
          </a:ln>
        </p:spPr>
      </p:pic>
      <p:sp>
        <p:nvSpPr>
          <p:cNvPr id="123" name="Google Shape;123;p20"/>
          <p:cNvSpPr txBox="1"/>
          <p:nvPr/>
        </p:nvSpPr>
        <p:spPr>
          <a:xfrm>
            <a:off x="185575" y="3958025"/>
            <a:ext cx="3958800" cy="132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800">
                <a:solidFill>
                  <a:srgbClr val="00FFFF"/>
                </a:solidFill>
                <a:latin typeface="Roboto"/>
                <a:ea typeface="Roboto"/>
                <a:cs typeface="Roboto"/>
                <a:sym typeface="Roboto"/>
              </a:rPr>
              <a:t>Note</a:t>
            </a:r>
            <a:r>
              <a:rPr b="1" lang="en-GB" sz="800">
                <a:solidFill>
                  <a:srgbClr val="00FFFF"/>
                </a:solidFill>
                <a:latin typeface="Roboto"/>
                <a:ea typeface="Roboto"/>
                <a:cs typeface="Roboto"/>
                <a:sym typeface="Roboto"/>
              </a:rPr>
              <a:t>: </a:t>
            </a:r>
            <a:endParaRPr b="1" sz="800">
              <a:solidFill>
                <a:srgbClr val="00FFFF"/>
              </a:solidFill>
              <a:latin typeface="Roboto"/>
              <a:ea typeface="Roboto"/>
              <a:cs typeface="Roboto"/>
              <a:sym typeface="Roboto"/>
            </a:endParaRPr>
          </a:p>
          <a:p>
            <a:pPr indent="-279400" lvl="0" marL="457200" rtl="0" algn="l">
              <a:lnSpc>
                <a:spcPct val="115000"/>
              </a:lnSpc>
              <a:spcBef>
                <a:spcPts val="1200"/>
              </a:spcBef>
              <a:spcAft>
                <a:spcPts val="0"/>
              </a:spcAft>
              <a:buClr>
                <a:srgbClr val="00FFFF"/>
              </a:buClr>
              <a:buSzPts val="800"/>
              <a:buFont typeface="Roboto"/>
              <a:buChar char="●"/>
            </a:pPr>
            <a:r>
              <a:rPr lang="en-GB" sz="800">
                <a:solidFill>
                  <a:srgbClr val="00FFFF"/>
                </a:solidFill>
                <a:latin typeface="Roboto"/>
                <a:ea typeface="Roboto"/>
                <a:cs typeface="Roboto"/>
                <a:sym typeface="Roboto"/>
              </a:rPr>
              <a:t>Other gender categories removed (too few responses to be statistically significant)</a:t>
            </a:r>
            <a:endParaRPr sz="800">
              <a:solidFill>
                <a:srgbClr val="00FFFF"/>
              </a:solidFill>
              <a:latin typeface="Roboto"/>
              <a:ea typeface="Roboto"/>
              <a:cs typeface="Roboto"/>
              <a:sym typeface="Roboto"/>
            </a:endParaRPr>
          </a:p>
          <a:p>
            <a:pPr indent="-279400" lvl="0" marL="457200" rtl="0" algn="l">
              <a:lnSpc>
                <a:spcPct val="115000"/>
              </a:lnSpc>
              <a:spcBef>
                <a:spcPts val="0"/>
              </a:spcBef>
              <a:spcAft>
                <a:spcPts val="0"/>
              </a:spcAft>
              <a:buClr>
                <a:srgbClr val="00FFFF"/>
              </a:buClr>
              <a:buSzPts val="800"/>
              <a:buFont typeface="Roboto"/>
              <a:buChar char="●"/>
            </a:pPr>
            <a:r>
              <a:rPr lang="en-GB" sz="800">
                <a:solidFill>
                  <a:srgbClr val="00FFFF"/>
                </a:solidFill>
                <a:latin typeface="Roboto"/>
                <a:ea typeface="Roboto"/>
                <a:cs typeface="Roboto"/>
                <a:sym typeface="Roboto"/>
              </a:rPr>
              <a:t>Only applies to respondents who currently hold either a fixed term or permanent contract</a:t>
            </a:r>
            <a:endParaRPr sz="800">
              <a:solidFill>
                <a:srgbClr val="00FFFF"/>
              </a:solidFill>
              <a:latin typeface="Roboto"/>
              <a:ea typeface="Roboto"/>
              <a:cs typeface="Roboto"/>
              <a:sym typeface="Roboto"/>
            </a:endParaRPr>
          </a:p>
          <a:p>
            <a:pPr indent="0" lvl="0" marL="0" rtl="0" algn="l">
              <a:lnSpc>
                <a:spcPct val="115000"/>
              </a:lnSpc>
              <a:spcBef>
                <a:spcPts val="1200"/>
              </a:spcBef>
              <a:spcAft>
                <a:spcPts val="1200"/>
              </a:spcAft>
              <a:buNone/>
            </a:pPr>
            <a:r>
              <a:rPr lang="en-GB" sz="800">
                <a:solidFill>
                  <a:srgbClr val="00FFFF"/>
                </a:solidFill>
                <a:latin typeface="Roboto"/>
                <a:ea typeface="Roboto"/>
                <a:cs typeface="Roboto"/>
                <a:sym typeface="Roboto"/>
              </a:rPr>
              <a:t> </a:t>
            </a:r>
            <a:endParaRPr sz="900">
              <a:solidFill>
                <a:srgbClr val="00FFFF"/>
              </a:solidFill>
            </a:endParaRPr>
          </a:p>
        </p:txBody>
      </p:sp>
      <p:pic>
        <p:nvPicPr>
          <p:cNvPr id="124" name="Google Shape;124;p20"/>
          <p:cNvPicPr preferRelativeResize="0"/>
          <p:nvPr/>
        </p:nvPicPr>
        <p:blipFill>
          <a:blip r:embed="rId4">
            <a:alphaModFix/>
          </a:blip>
          <a:stretch>
            <a:fillRect/>
          </a:stretch>
        </p:blipFill>
        <p:spPr>
          <a:xfrm>
            <a:off x="4376198" y="70300"/>
            <a:ext cx="3235799" cy="1855675"/>
          </a:xfrm>
          <a:prstGeom prst="rect">
            <a:avLst/>
          </a:prstGeom>
          <a:noFill/>
          <a:ln>
            <a:noFill/>
          </a:ln>
        </p:spPr>
      </p:pic>
      <p:pic>
        <p:nvPicPr>
          <p:cNvPr id="125" name="Google Shape;125;p20"/>
          <p:cNvPicPr preferRelativeResize="0"/>
          <p:nvPr/>
        </p:nvPicPr>
        <p:blipFill>
          <a:blip r:embed="rId5">
            <a:alphaModFix/>
          </a:blip>
          <a:stretch>
            <a:fillRect/>
          </a:stretch>
        </p:blipFill>
        <p:spPr>
          <a:xfrm>
            <a:off x="7279050" y="350375"/>
            <a:ext cx="1744050" cy="99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1"/>
          <p:cNvPicPr preferRelativeResize="0"/>
          <p:nvPr/>
        </p:nvPicPr>
        <p:blipFill>
          <a:blip r:embed="rId3">
            <a:alphaModFix/>
          </a:blip>
          <a:stretch>
            <a:fillRect/>
          </a:stretch>
        </p:blipFill>
        <p:spPr>
          <a:xfrm>
            <a:off x="6299825" y="0"/>
            <a:ext cx="3103051" cy="2256775"/>
          </a:xfrm>
          <a:prstGeom prst="rect">
            <a:avLst/>
          </a:prstGeom>
          <a:noFill/>
          <a:ln>
            <a:noFill/>
          </a:ln>
        </p:spPr>
      </p:pic>
      <p:pic>
        <p:nvPicPr>
          <p:cNvPr id="131" name="Google Shape;131;p21"/>
          <p:cNvPicPr preferRelativeResize="0"/>
          <p:nvPr/>
        </p:nvPicPr>
        <p:blipFill>
          <a:blip r:embed="rId4">
            <a:alphaModFix/>
          </a:blip>
          <a:stretch>
            <a:fillRect/>
          </a:stretch>
        </p:blipFill>
        <p:spPr>
          <a:xfrm>
            <a:off x="5823102" y="2718525"/>
            <a:ext cx="3320900" cy="1964500"/>
          </a:xfrm>
          <a:prstGeom prst="rect">
            <a:avLst/>
          </a:prstGeom>
          <a:noFill/>
          <a:ln>
            <a:noFill/>
          </a:ln>
        </p:spPr>
      </p:pic>
      <p:sp>
        <p:nvSpPr>
          <p:cNvPr id="132" name="Google Shape;132;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Survey Data:</a:t>
            </a:r>
            <a:endParaRPr/>
          </a:p>
          <a:p>
            <a:pPr indent="0" lvl="0" marL="0" rtl="0" algn="l">
              <a:spcBef>
                <a:spcPts val="0"/>
              </a:spcBef>
              <a:spcAft>
                <a:spcPts val="0"/>
              </a:spcAft>
              <a:buNone/>
            </a:pPr>
            <a:r>
              <a:rPr lang="en-GB"/>
              <a:t>Sample Demographics</a:t>
            </a:r>
            <a:endParaRPr/>
          </a:p>
        </p:txBody>
      </p:sp>
      <p:sp>
        <p:nvSpPr>
          <p:cNvPr id="133" name="Google Shape;133;p21"/>
          <p:cNvSpPr txBox="1"/>
          <p:nvPr>
            <p:ph idx="1" type="body"/>
          </p:nvPr>
        </p:nvSpPr>
        <p:spPr>
          <a:xfrm>
            <a:off x="4394050" y="2863950"/>
            <a:ext cx="1658100" cy="2147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GB" sz="1100"/>
              <a:t>Quick Takeaways:</a:t>
            </a:r>
            <a:endParaRPr b="1" sz="1100"/>
          </a:p>
          <a:p>
            <a:pPr indent="-278209" lvl="0" marL="457200" rtl="0" algn="l">
              <a:spcBef>
                <a:spcPts val="1200"/>
              </a:spcBef>
              <a:spcAft>
                <a:spcPts val="0"/>
              </a:spcAft>
              <a:buSzPct val="100000"/>
              <a:buChar char="●"/>
            </a:pPr>
            <a:r>
              <a:rPr lang="en-GB" sz="1250"/>
              <a:t>Data skewed towards human geographers or geographers involved in some way with social research (81%)</a:t>
            </a:r>
            <a:endParaRPr sz="1250"/>
          </a:p>
          <a:p>
            <a:pPr indent="-278209" lvl="0" marL="457200" rtl="0" algn="l">
              <a:spcBef>
                <a:spcPts val="0"/>
              </a:spcBef>
              <a:spcAft>
                <a:spcPts val="0"/>
              </a:spcAft>
              <a:buSzPct val="100000"/>
              <a:buChar char="●"/>
            </a:pPr>
            <a:r>
              <a:rPr lang="en-GB" sz="1250"/>
              <a:t>Sample population heavily British or European, and mainly white</a:t>
            </a:r>
            <a:endParaRPr sz="1250"/>
          </a:p>
          <a:p>
            <a:pPr indent="-278209" lvl="0" marL="457200" rtl="0" algn="l">
              <a:spcBef>
                <a:spcPts val="0"/>
              </a:spcBef>
              <a:spcAft>
                <a:spcPts val="0"/>
              </a:spcAft>
              <a:buSzPct val="100000"/>
              <a:buChar char="●"/>
            </a:pPr>
            <a:r>
              <a:rPr lang="en-GB" sz="1250"/>
              <a:t>Doesn’t accurately represent the diversity of UK geography… </a:t>
            </a:r>
            <a:endParaRPr sz="1250"/>
          </a:p>
        </p:txBody>
      </p:sp>
      <p:sp>
        <p:nvSpPr>
          <p:cNvPr id="134" name="Google Shape;134;p21"/>
          <p:cNvSpPr txBox="1"/>
          <p:nvPr>
            <p:ph type="title"/>
          </p:nvPr>
        </p:nvSpPr>
        <p:spPr>
          <a:xfrm>
            <a:off x="311725" y="21741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a:t>Sample issues</a:t>
            </a:r>
            <a:endParaRPr i="1"/>
          </a:p>
        </p:txBody>
      </p:sp>
      <p:pic>
        <p:nvPicPr>
          <p:cNvPr id="135" name="Google Shape;135;p21"/>
          <p:cNvPicPr preferRelativeResize="0"/>
          <p:nvPr/>
        </p:nvPicPr>
        <p:blipFill rotWithShape="1">
          <a:blip r:embed="rId5">
            <a:alphaModFix/>
          </a:blip>
          <a:srcRect b="15966" l="11220" r="17806" t="0"/>
          <a:stretch/>
        </p:blipFill>
        <p:spPr>
          <a:xfrm>
            <a:off x="4339575" y="334925"/>
            <a:ext cx="2389201" cy="238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